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gif" ContentType="image/gif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40"/>
  </p:notesMasterIdLst>
  <p:sldIdLst>
    <p:sldId id="256" r:id="rId6"/>
    <p:sldId id="258" r:id="rId7"/>
    <p:sldId id="261" r:id="rId8"/>
    <p:sldId id="260" r:id="rId9"/>
    <p:sldId id="259" r:id="rId10"/>
    <p:sldId id="272" r:id="rId11"/>
    <p:sldId id="270" r:id="rId12"/>
    <p:sldId id="271" r:id="rId13"/>
    <p:sldId id="263" r:id="rId14"/>
    <p:sldId id="264" r:id="rId15"/>
    <p:sldId id="265" r:id="rId16"/>
    <p:sldId id="267" r:id="rId17"/>
    <p:sldId id="266" r:id="rId18"/>
    <p:sldId id="268" r:id="rId19"/>
    <p:sldId id="269" r:id="rId20"/>
    <p:sldId id="273" r:id="rId21"/>
    <p:sldId id="274" r:id="rId22"/>
    <p:sldId id="275" r:id="rId23"/>
    <p:sldId id="298" r:id="rId24"/>
    <p:sldId id="296" r:id="rId25"/>
    <p:sldId id="297" r:id="rId26"/>
    <p:sldId id="289" r:id="rId27"/>
    <p:sldId id="295" r:id="rId28"/>
    <p:sldId id="290" r:id="rId29"/>
    <p:sldId id="293" r:id="rId30"/>
    <p:sldId id="300" r:id="rId31"/>
    <p:sldId id="303" r:id="rId32"/>
    <p:sldId id="304" r:id="rId33"/>
    <p:sldId id="320" r:id="rId34"/>
    <p:sldId id="321" r:id="rId35"/>
    <p:sldId id="336" r:id="rId36"/>
    <p:sldId id="326" r:id="rId37"/>
    <p:sldId id="322" r:id="rId38"/>
    <p:sldId id="325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05" autoAdjust="0"/>
    <p:restoredTop sz="77743" autoAdjust="0"/>
  </p:normalViewPr>
  <p:slideViewPr>
    <p:cSldViewPr snapToGrid="0" snapToObjects="1">
      <p:cViewPr varScale="1">
        <p:scale>
          <a:sx n="137" d="100"/>
          <a:sy n="137" d="100"/>
        </p:scale>
        <p:origin x="-11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9" Type="http://schemas.openxmlformats.org/officeDocument/2006/relationships/slide" Target="slides/slide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245ED-9E81-CA4E-9B05-D09A36A970CD}" type="datetimeFigureOut">
              <a:rPr lang="en-US" smtClean="0"/>
              <a:t>5/25/17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2FF0F-AC52-8B46-A434-D0780014B6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626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2FF0F-AC52-8B46-A434-D0780014B60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704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5AC95A-E1A7-994D-ADB9-F11CFA2D842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990813"/>
      </p:ext>
    </p:extLst>
  </p:cSld>
  <p:clrMapOvr>
    <a:masterClrMapping/>
  </p:clrMapOvr>
  <p:transition xmlns:p14="http://schemas.microsoft.com/office/powerpoint/2010/main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7E4F82-0B59-AF42-A127-E10C1E64B59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265894"/>
      </p:ext>
    </p:extLst>
  </p:cSld>
  <p:clrMapOvr>
    <a:masterClrMapping/>
  </p:clrMapOvr>
  <p:transition xmlns:p14="http://schemas.microsoft.com/office/powerpoint/2010/main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F410F6-BB9D-DA40-8200-96355216B5D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77524"/>
      </p:ext>
    </p:extLst>
  </p:cSld>
  <p:clrMapOvr>
    <a:masterClrMapping/>
  </p:clrMapOvr>
  <p:transition xmlns:p14="http://schemas.microsoft.com/office/powerpoint/2010/main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0AA9D7-5987-F749-BAD3-99E31A17CA0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853126"/>
      </p:ext>
    </p:extLst>
  </p:cSld>
  <p:clrMapOvr>
    <a:masterClrMapping/>
  </p:clrMapOvr>
  <p:transition xmlns:p14="http://schemas.microsoft.com/office/powerpoint/2010/main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85F721-A516-4443-8764-61B531D9021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469271"/>
      </p:ext>
    </p:extLst>
  </p:cSld>
  <p:clrMapOvr>
    <a:masterClrMapping/>
  </p:clrMapOvr>
  <p:transition xmlns:p14="http://schemas.microsoft.com/office/powerpoint/2010/main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867EA0-3B27-DA47-A667-1E20D8029F4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35223"/>
      </p:ext>
    </p:extLst>
  </p:cSld>
  <p:clrMapOvr>
    <a:masterClrMapping/>
  </p:clrMapOvr>
  <p:transition xmlns:p14="http://schemas.microsoft.com/office/powerpoint/2010/main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C4C23E-707D-3246-8285-D397DAA94A4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038624"/>
      </p:ext>
    </p:extLst>
  </p:cSld>
  <p:clrMapOvr>
    <a:masterClrMapping/>
  </p:clrMapOvr>
  <p:transition xmlns:p14="http://schemas.microsoft.com/office/powerpoint/2010/main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311942-35EB-8B45-84E1-6E3820AB8C0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572771"/>
      </p:ext>
    </p:extLst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15F9C0-EEF4-B849-BF87-784F816428B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239467"/>
      </p:ext>
    </p:extLst>
  </p:cSld>
  <p:clrMapOvr>
    <a:masterClrMapping/>
  </p:clrMapOvr>
  <p:transition xmlns:p14="http://schemas.microsoft.com/office/powerpoint/2010/main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1BDC99-B488-D349-960A-F17467F54D4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862884"/>
      </p:ext>
    </p:extLst>
  </p:cSld>
  <p:clrMapOvr>
    <a:masterClrMapping/>
  </p:clrMapOvr>
  <p:transition xmlns:p14="http://schemas.microsoft.com/office/powerpoint/2010/main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921BBF-D8B5-6748-8683-5F8B79AD623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795227"/>
      </p:ext>
    </p:extLst>
  </p:cSld>
  <p:clrMapOvr>
    <a:masterClrMapping/>
  </p:clrMapOvr>
  <p:transition xmlns:p14="http://schemas.microsoft.com/office/powerpoint/2010/main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AC6FF-491C-0742-8B3B-08E3148DC452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36B8C-3DFB-0B43-AEEA-72B1F2A63216}" type="slidenum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028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AC6FF-491C-0742-8B3B-08E3148DC452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36B8C-3DFB-0B43-AEEA-72B1F2A63216}" type="slidenum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19439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AC6FF-491C-0742-8B3B-08E3148DC452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36B8C-3DFB-0B43-AEEA-72B1F2A63216}" type="slidenum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13363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AC6FF-491C-0742-8B3B-08E3148DC452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36B8C-3DFB-0B43-AEEA-72B1F2A63216}" type="slidenum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86254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AC6FF-491C-0742-8B3B-08E3148DC452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36B8C-3DFB-0B43-AEEA-72B1F2A63216}" type="slidenum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95271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AC6FF-491C-0742-8B3B-08E3148DC452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36B8C-3DFB-0B43-AEEA-72B1F2A63216}" type="slidenum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00026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AC6FF-491C-0742-8B3B-08E3148DC452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36B8C-3DFB-0B43-AEEA-72B1F2A63216}" type="slidenum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0092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AC6FF-491C-0742-8B3B-08E3148DC452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36B8C-3DFB-0B43-AEEA-72B1F2A63216}" type="slidenum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24602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AC6FF-491C-0742-8B3B-08E3148DC452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36B8C-3DFB-0B43-AEEA-72B1F2A63216}" type="slidenum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91425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AC6FF-491C-0742-8B3B-08E3148DC452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36B8C-3DFB-0B43-AEEA-72B1F2A63216}" type="slidenum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34075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AC6FF-491C-0742-8B3B-08E3148DC452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36B8C-3DFB-0B43-AEEA-72B1F2A63216}" type="slidenum">
              <a:rPr lang="en-US" smtClean="0">
                <a:solidFill>
                  <a:prstClr val="white">
                    <a:tint val="75000"/>
                  </a:prstClr>
                </a:solidFill>
                <a:latin typeface="Arial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59556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37254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63915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674176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475711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38858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31938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84629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283675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07447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00002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78941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690756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15486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2555761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76863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8865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370517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23411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55121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2694619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6628372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1017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5/25/17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4C4194-0182-6847-9023-CBD5E05A33AF}" type="slidenum">
              <a:rPr lang="en-US" smtClean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606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57200"/>
            <a:fld id="{780AC6FF-491C-0742-8B3B-08E3148DC452}" type="datetimeFigureOut">
              <a:rPr lang="en-US">
                <a:solidFill>
                  <a:prstClr val="white">
                    <a:tint val="75000"/>
                  </a:prstClr>
                </a:solidFill>
                <a:latin typeface="Arial"/>
              </a:rPr>
              <a:pPr defTabSz="457200"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57200"/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457200"/>
            <a:fld id="{93036B8C-3DFB-0B43-AEEA-72B1F2A63216}" type="slidenum">
              <a:rPr lang="en-US">
                <a:solidFill>
                  <a:prstClr val="white">
                    <a:tint val="75000"/>
                  </a:prstClr>
                </a:solidFill>
                <a:latin typeface="Arial"/>
              </a:rPr>
              <a:pPr defTabSz="457200"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98956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115515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5/25/17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502209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4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.gif"/><Relationship Id="rId3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image" Target="../media/image1.png"/><Relationship Id="rId3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4" Type="http://schemas.openxmlformats.org/officeDocument/2006/relationships/image" Target="../media/image21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2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vormplus.be/blog/article/drawing-a-cylinder-with-processing" TargetMode="External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7-06 at 2.34.10 P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980" y="-246579"/>
            <a:ext cx="12583707" cy="71045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Open </a:t>
            </a:r>
            <a:r>
              <a:rPr lang="en-US" sz="3200" dirty="0" err="1" smtClean="0"/>
              <a:t>Estudio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Computer </a:t>
            </a:r>
            <a:r>
              <a:rPr lang="en-US" sz="3200" dirty="0" smtClean="0"/>
              <a:t>Graphics Programming 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Logic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274206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Logical Operators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37195"/>
              </p:ext>
            </p:extLst>
          </p:nvPr>
        </p:nvGraphicFramePr>
        <p:xfrm>
          <a:off x="2153361" y="2404937"/>
          <a:ext cx="5073054" cy="20583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238183"/>
                <a:gridCol w="3834871"/>
              </a:tblGrid>
              <a:tr h="748360"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||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Logical OR</a:t>
                      </a:r>
                      <a:endParaRPr lang="en-US" sz="2400" b="0" dirty="0"/>
                    </a:p>
                  </a:txBody>
                  <a:tcPr/>
                </a:tc>
              </a:tr>
              <a:tr h="65497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&amp;&amp;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Logical AND</a:t>
                      </a:r>
                      <a:endParaRPr lang="en-US" sz="2400" dirty="0"/>
                    </a:p>
                  </a:txBody>
                  <a:tcPr/>
                </a:tc>
              </a:tr>
              <a:tr h="65497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!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Logical NOT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2340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498937"/>
              </p:ext>
            </p:extLst>
          </p:nvPr>
        </p:nvGraphicFramePr>
        <p:xfrm>
          <a:off x="1827442" y="1618275"/>
          <a:ext cx="5848517" cy="402321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3162493"/>
                <a:gridCol w="2686024"/>
              </a:tblGrid>
              <a:tr h="74836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Expression (test)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Result</a:t>
                      </a:r>
                      <a:endParaRPr lang="en-US" sz="2400" b="0" dirty="0"/>
                    </a:p>
                  </a:txBody>
                  <a:tcPr/>
                </a:tc>
              </a:tr>
              <a:tr h="65497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( 5 == 4)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False</a:t>
                      </a:r>
                      <a:endParaRPr lang="en-US" sz="2400" dirty="0"/>
                    </a:p>
                  </a:txBody>
                  <a:tcPr/>
                </a:tc>
              </a:tr>
              <a:tr h="65497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( 5 == 5)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True</a:t>
                      </a:r>
                      <a:endParaRPr lang="en-US" sz="2400" dirty="0"/>
                    </a:p>
                  </a:txBody>
                  <a:tcPr/>
                </a:tc>
              </a:tr>
              <a:tr h="65497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!(23 &lt; 50)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False</a:t>
                      </a:r>
                      <a:endParaRPr lang="en-US" sz="2400" dirty="0"/>
                    </a:p>
                  </a:txBody>
                  <a:tcPr/>
                </a:tc>
              </a:tr>
              <a:tr h="65497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(23 &gt; 3) &amp;&amp; (23</a:t>
                      </a:r>
                      <a:r>
                        <a:rPr lang="en-US" sz="2400" baseline="0" dirty="0" smtClean="0"/>
                        <a:t> &lt; 8</a:t>
                      </a:r>
                      <a:r>
                        <a:rPr lang="en-US" sz="2400" dirty="0" smtClean="0"/>
                        <a:t>)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False</a:t>
                      </a:r>
                      <a:endParaRPr lang="en-US" sz="2400" dirty="0"/>
                    </a:p>
                  </a:txBody>
                  <a:tcPr/>
                </a:tc>
              </a:tr>
              <a:tr h="65497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(23 &gt; 3) || (23</a:t>
                      </a:r>
                      <a:r>
                        <a:rPr lang="en-US" sz="2400" baseline="0" dirty="0" smtClean="0"/>
                        <a:t> &lt; 8</a:t>
                      </a:r>
                      <a:r>
                        <a:rPr lang="en-US" sz="2400" dirty="0" smtClean="0"/>
                        <a:t>)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True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660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7-06 at 2.34.10 P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980" y="-246579"/>
            <a:ext cx="12583707" cy="710458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84965"/>
            <a:ext cx="6400800" cy="17526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Loops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091180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7-14 at 9.04.42 A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9275"/>
            <a:ext cx="9144000" cy="44265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148445"/>
            <a:ext cx="4957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Image from </a:t>
            </a:r>
            <a:r>
              <a:rPr lang="en-US" sz="1600" dirty="0" err="1" smtClean="0"/>
              <a:t>Reas</a:t>
            </a:r>
            <a:r>
              <a:rPr lang="en-US" sz="1600" dirty="0" smtClean="0"/>
              <a:t> &amp; Fry: “Getting started with Processing”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22157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7-06 at 2.34.10 P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980" y="-246579"/>
            <a:ext cx="12583707" cy="710458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5560" y="2606844"/>
            <a:ext cx="7450695" cy="17526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Geometric Transformations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942598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4-07-14 at 9.05.15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4057"/>
            <a:ext cx="9144000" cy="53516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6148445"/>
            <a:ext cx="4957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Image from </a:t>
            </a:r>
            <a:r>
              <a:rPr lang="en-US" sz="1600" dirty="0" err="1" smtClean="0"/>
              <a:t>Reas</a:t>
            </a:r>
            <a:r>
              <a:rPr lang="en-US" sz="1600" dirty="0" smtClean="0"/>
              <a:t> &amp; Fry: “Getting started with Processing”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39390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7-14 at 9.05.27 A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7927"/>
            <a:ext cx="9144000" cy="5274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148445"/>
            <a:ext cx="4957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Image from </a:t>
            </a:r>
            <a:r>
              <a:rPr lang="en-US" sz="1600" dirty="0" err="1" smtClean="0"/>
              <a:t>Reas</a:t>
            </a:r>
            <a:r>
              <a:rPr lang="en-US" sz="1600" dirty="0" smtClean="0"/>
              <a:t> &amp; Fry: “Getting started with Processing”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10701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7-14 at 9.07.48 A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80" y="0"/>
            <a:ext cx="7086854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1189" y="6085459"/>
            <a:ext cx="2487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Image from </a:t>
            </a:r>
            <a:r>
              <a:rPr lang="en-US" sz="1600" dirty="0" err="1" smtClean="0"/>
              <a:t>Reas</a:t>
            </a:r>
            <a:r>
              <a:rPr lang="en-US" sz="1600" dirty="0" smtClean="0"/>
              <a:t> &amp; Fry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10701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7-14 at 9.05.37 A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3693"/>
            <a:ext cx="9144000" cy="54661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148445"/>
            <a:ext cx="4957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Image from </a:t>
            </a:r>
            <a:r>
              <a:rPr lang="en-US" sz="1600" dirty="0" err="1" smtClean="0"/>
              <a:t>Reas</a:t>
            </a:r>
            <a:r>
              <a:rPr lang="en-US" sz="1600" dirty="0" smtClean="0"/>
              <a:t> &amp; Fry: “Getting started with Processing”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50208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7-06 at 2.34.10 P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980" y="-246579"/>
            <a:ext cx="12583707" cy="710458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2127" y="2254557"/>
            <a:ext cx="7450695" cy="17526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Digital Images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772198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7-06 at 3.11.47 P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06516" y="19248"/>
            <a:ext cx="1215051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599165"/>
              </p:ext>
            </p:extLst>
          </p:nvPr>
        </p:nvGraphicFramePr>
        <p:xfrm>
          <a:off x="492546" y="2213295"/>
          <a:ext cx="8343614" cy="221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303"/>
                <a:gridCol w="2734065"/>
                <a:gridCol w="403824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Meaning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Value range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Whole numbers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-2,147 Million to 2,147 Million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float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Floating</a:t>
                      </a:r>
                      <a:r>
                        <a:rPr lang="en-US" baseline="0" dirty="0" smtClean="0"/>
                        <a:t> point (decimals)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3.40282347E+38 to -3.40282347E+38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boolean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r>
                        <a:rPr lang="en-US" baseline="0" dirty="0" smtClean="0"/>
                        <a:t> F statements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True or False</a:t>
                      </a:r>
                      <a:endParaRPr lang="en-US" dirty="0"/>
                    </a:p>
                  </a:txBody>
                  <a:tcPr/>
                </a:tc>
              </a:tr>
              <a:tr h="185420">
                <a:tc>
                  <a:txBody>
                    <a:bodyPr/>
                    <a:lstStyle/>
                    <a:p>
                      <a:r>
                        <a:rPr lang="en-US" dirty="0" smtClean="0"/>
                        <a:t>string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Store words or sentences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“for example…”</a:t>
                      </a:r>
                      <a:endParaRPr lang="en-US" dirty="0"/>
                    </a:p>
                  </a:txBody>
                  <a:tcPr/>
                </a:tc>
              </a:tr>
              <a:tr h="185420">
                <a:tc>
                  <a:txBody>
                    <a:bodyPr/>
                    <a:lstStyle/>
                    <a:p>
                      <a:r>
                        <a:rPr lang="en-US" dirty="0" smtClean="0"/>
                        <a:t>color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Store colors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~ 17 Million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634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00600" cy="1143000"/>
          </a:xfrm>
        </p:spPr>
        <p:txBody>
          <a:bodyPr/>
          <a:lstStyle/>
          <a:p>
            <a:pPr algn="l"/>
            <a:r>
              <a:rPr lang="en-US" dirty="0" smtClean="0"/>
              <a:t>Raster Images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8000"/>
            <a:ext cx="3937000" cy="4648200"/>
          </a:xfrm>
        </p:spPr>
        <p:txBody>
          <a:bodyPr/>
          <a:lstStyle/>
          <a:p>
            <a:r>
              <a:rPr lang="en-US" sz="2400" dirty="0" smtClean="0"/>
              <a:t>Have a given </a:t>
            </a:r>
            <a:r>
              <a:rPr lang="en-US" sz="2400" u="sng" dirty="0" smtClean="0"/>
              <a:t>resolution</a:t>
            </a:r>
          </a:p>
          <a:p>
            <a:r>
              <a:rPr lang="en-US" sz="2400" dirty="0" smtClean="0"/>
              <a:t>Consist of pixels</a:t>
            </a:r>
          </a:p>
          <a:p>
            <a:r>
              <a:rPr lang="en-US" sz="2400" dirty="0" smtClean="0"/>
              <a:t>Photorealistic 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Examples:</a:t>
            </a:r>
          </a:p>
          <a:p>
            <a:pPr>
              <a:buNone/>
            </a:pPr>
            <a:r>
              <a:rPr lang="en-US" sz="2400" dirty="0" smtClean="0"/>
              <a:t>JPG, GIF, TIF, BMP, PNG </a:t>
            </a:r>
            <a:r>
              <a:rPr lang="en-US" sz="1800" dirty="0" smtClean="0"/>
              <a:t>(different types of compression)</a:t>
            </a:r>
            <a:r>
              <a:rPr lang="en-US" sz="2400" dirty="0" smtClean="0"/>
              <a:t> </a:t>
            </a:r>
            <a:endParaRPr lang="en-US" sz="1800" dirty="0" smtClean="0"/>
          </a:p>
          <a:p>
            <a:endParaRPr lang="en-US" sz="1800" dirty="0" smtClean="0"/>
          </a:p>
          <a:p>
            <a:pPr>
              <a:buNone/>
            </a:pPr>
            <a:r>
              <a:rPr lang="en-US" sz="2400" dirty="0" smtClean="0"/>
              <a:t> </a:t>
            </a:r>
            <a:endParaRPr lang="en-US" sz="2400" dirty="0"/>
          </a:p>
        </p:txBody>
      </p:sp>
      <p:pic>
        <p:nvPicPr>
          <p:cNvPr id="4" name="Picture 3" descr="P106015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17638"/>
            <a:ext cx="4140200" cy="414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970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00600" cy="1143000"/>
          </a:xfrm>
        </p:spPr>
        <p:txBody>
          <a:bodyPr/>
          <a:lstStyle/>
          <a:p>
            <a:pPr algn="l"/>
            <a:r>
              <a:rPr lang="en-US" dirty="0" smtClean="0"/>
              <a:t>Vector Images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800600" cy="3429000"/>
          </a:xfrm>
        </p:spPr>
        <p:txBody>
          <a:bodyPr/>
          <a:lstStyle/>
          <a:p>
            <a:r>
              <a:rPr lang="en-US" sz="2400" dirty="0" smtClean="0"/>
              <a:t>A database of 2D objects</a:t>
            </a:r>
          </a:p>
          <a:p>
            <a:r>
              <a:rPr lang="en-US" sz="2400" dirty="0" smtClean="0"/>
              <a:t>Have no fixed </a:t>
            </a:r>
            <a:r>
              <a:rPr lang="en-US" sz="2400" u="sng" dirty="0" smtClean="0"/>
              <a:t>resolution</a:t>
            </a:r>
          </a:p>
          <a:p>
            <a:r>
              <a:rPr lang="en-US" sz="2400" u="sng" dirty="0" smtClean="0"/>
              <a:t>Does not </a:t>
            </a:r>
            <a:r>
              <a:rPr lang="en-US" sz="2400" dirty="0" smtClean="0"/>
              <a:t>consist of pixels</a:t>
            </a:r>
          </a:p>
          <a:p>
            <a:r>
              <a:rPr lang="en-US" sz="2400" dirty="0" smtClean="0"/>
              <a:t>Can be scaled arbitrarily</a:t>
            </a:r>
          </a:p>
          <a:p>
            <a:r>
              <a:rPr lang="en-US" sz="2400" dirty="0" smtClean="0"/>
              <a:t>Graphics stored as algorithms</a:t>
            </a:r>
          </a:p>
          <a:p>
            <a:r>
              <a:rPr lang="en-US" sz="2400" dirty="0" smtClean="0"/>
              <a:t>Simplified as geometric elements-objects</a:t>
            </a:r>
            <a:r>
              <a:rPr lang="en-US" sz="2400" b="1" dirty="0" smtClean="0"/>
              <a:t> </a:t>
            </a:r>
          </a:p>
          <a:p>
            <a:pPr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Examples: PDF, SWF, clip arts, SVG, AI  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 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1219200"/>
            <a:ext cx="2793853" cy="269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763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 descr="Screen shot 2011-09-12 at 6.43.4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752600"/>
            <a:ext cx="58674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Color Systems in CG</a:t>
            </a:r>
          </a:p>
        </p:txBody>
      </p:sp>
      <p:sp>
        <p:nvSpPr>
          <p:cNvPr id="33796" name="Content Placeholder 4"/>
          <p:cNvSpPr>
            <a:spLocks noGrp="1"/>
          </p:cNvSpPr>
          <p:nvPr>
            <p:ph idx="1"/>
          </p:nvPr>
        </p:nvSpPr>
        <p:spPr>
          <a:xfrm>
            <a:off x="533400" y="1600200"/>
            <a:ext cx="4572000" cy="2514600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RGB</a:t>
            </a:r>
          </a:p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CMY+K</a:t>
            </a:r>
          </a:p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HLS or HSB or HSV</a:t>
            </a:r>
          </a:p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Lab</a:t>
            </a:r>
          </a:p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b="1">
                <a:solidFill>
                  <a:srgbClr val="FF6600"/>
                </a:solidFill>
                <a:latin typeface="Arial" charset="0"/>
                <a:ea typeface="ＭＳ Ｐゴシック" charset="0"/>
                <a:cs typeface="ＭＳ Ｐゴシック" charset="0"/>
              </a:rPr>
              <a:t>Color is a 3D system!</a:t>
            </a:r>
          </a:p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77064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Pixels and values</a:t>
            </a:r>
            <a:endParaRPr lang="en-US" dirty="0"/>
          </a:p>
        </p:txBody>
      </p:sp>
      <p:pic>
        <p:nvPicPr>
          <p:cNvPr id="5" name="Picture 4" descr="tangerin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2781300"/>
            <a:ext cx="2298700" cy="1295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7785" algn="br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 descr="phosphors_monito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2057400"/>
            <a:ext cx="2540000" cy="2794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57785" algn="br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3543546"/>
      </p:ext>
    </p:extLst>
  </p:cSld>
  <p:clrMapOvr>
    <a:masterClrMapping/>
  </p:clrMapOvr>
  <p:transition xmlns:p14="http://schemas.microsoft.com/office/powerpoint/2010/main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b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R</a:t>
            </a:r>
            <a:r>
              <a:rPr lang="en-US" b="1">
                <a:solidFill>
                  <a:srgbClr val="008000"/>
                </a:solidFill>
                <a:latin typeface="Arial" charset="0"/>
                <a:ea typeface="ＭＳ Ｐゴシック" charset="0"/>
                <a:cs typeface="ＭＳ Ｐゴシック" charset="0"/>
              </a:rPr>
              <a:t>G</a:t>
            </a:r>
            <a:r>
              <a:rPr lang="en-US" b="1">
                <a:solidFill>
                  <a:srgbClr val="0000FF"/>
                </a:solidFill>
                <a:latin typeface="Arial" charset="0"/>
                <a:ea typeface="ＭＳ Ｐゴシック" charset="0"/>
                <a:cs typeface="ＭＳ Ｐゴシック" charset="0"/>
              </a:rPr>
              <a:t>B</a:t>
            </a:r>
          </a:p>
        </p:txBody>
      </p:sp>
      <p:pic>
        <p:nvPicPr>
          <p:cNvPr id="34819" name="Picture 7" descr="rgbwheel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990600"/>
            <a:ext cx="5041900" cy="471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Content Placeholder 4"/>
          <p:cNvSpPr>
            <a:spLocks noGrp="1"/>
          </p:cNvSpPr>
          <p:nvPr>
            <p:ph idx="1"/>
          </p:nvPr>
        </p:nvSpPr>
        <p:spPr>
          <a:xfrm>
            <a:off x="533400" y="1600200"/>
            <a:ext cx="4038600" cy="3810000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Additive system</a:t>
            </a:r>
          </a:p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Reference to value of Pixels</a:t>
            </a:r>
          </a:p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0 to 255</a:t>
            </a:r>
          </a:p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Hex is subset of RGB: #0000FF</a:t>
            </a:r>
          </a:p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Screen color, web</a:t>
            </a:r>
          </a:p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71549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6" descr="HSV_Color_Cone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50" y="1219200"/>
            <a:ext cx="61912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b="1">
                <a:solidFill>
                  <a:srgbClr val="660066"/>
                </a:solidFill>
                <a:latin typeface="Arial" charset="0"/>
                <a:ea typeface="ＭＳ Ｐゴシック" charset="0"/>
                <a:cs typeface="ＭＳ Ｐゴシック" charset="0"/>
              </a:rPr>
              <a:t>H</a:t>
            </a:r>
            <a:r>
              <a:rPr lang="en-US" b="1">
                <a:solidFill>
                  <a:srgbClr val="BC24FF"/>
                </a:solidFill>
                <a:latin typeface="Arial" charset="0"/>
                <a:ea typeface="ＭＳ Ｐゴシック" charset="0"/>
                <a:cs typeface="ＭＳ Ｐゴシック" charset="0"/>
              </a:rPr>
              <a:t>S</a:t>
            </a:r>
            <a:r>
              <a:rPr lang="en-US" b="1">
                <a:solidFill>
                  <a:srgbClr val="B3B3B3"/>
                </a:solidFill>
                <a:latin typeface="Arial" charset="0"/>
                <a:ea typeface="ＭＳ Ｐゴシック" charset="0"/>
                <a:cs typeface="ＭＳ Ｐゴシック" charset="0"/>
              </a:rPr>
              <a:t>V</a:t>
            </a:r>
          </a:p>
        </p:txBody>
      </p:sp>
      <p:sp>
        <p:nvSpPr>
          <p:cNvPr id="37892" name="Content Placeholder 4"/>
          <p:cNvSpPr>
            <a:spLocks noGrp="1"/>
          </p:cNvSpPr>
          <p:nvPr>
            <p:ph idx="1"/>
          </p:nvPr>
        </p:nvSpPr>
        <p:spPr>
          <a:xfrm>
            <a:off x="533400" y="1600200"/>
            <a:ext cx="4419600" cy="3810000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Intuitive</a:t>
            </a:r>
          </a:p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Easy to find</a:t>
            </a:r>
          </a:p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degrees, %</a:t>
            </a:r>
          </a:p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Hue, Saturation, Value</a:t>
            </a:r>
          </a:p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Also called HSB, HLS</a:t>
            </a:r>
          </a:p>
        </p:txBody>
      </p:sp>
    </p:spTree>
    <p:extLst>
      <p:ext uri="{BB962C8B-B14F-4D97-AF65-F5344CB8AC3E}">
        <p14:creationId xmlns:p14="http://schemas.microsoft.com/office/powerpoint/2010/main" val="138757716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7-06 at 2.34.10 P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980" y="-246579"/>
            <a:ext cx="12583707" cy="7104580"/>
          </a:xfrm>
          <a:prstGeom prst="rect">
            <a:avLst/>
          </a:prstGeom>
        </p:spPr>
      </p:pic>
      <p:pic>
        <p:nvPicPr>
          <p:cNvPr id="5" name="Picture 4" descr="medigenic-hands_2-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21016">
            <a:off x="3175452" y="3796667"/>
            <a:ext cx="9144000" cy="528066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9305" y="1989761"/>
            <a:ext cx="7450695" cy="1752600"/>
          </a:xfrm>
        </p:spPr>
        <p:txBody>
          <a:bodyPr>
            <a:normAutofit/>
          </a:bodyPr>
          <a:lstStyle/>
          <a:p>
            <a:pPr algn="l"/>
            <a:r>
              <a:rPr lang="en-US" sz="4400" dirty="0" smtClean="0"/>
              <a:t>Mouse &amp; Keyboard </a:t>
            </a:r>
          </a:p>
          <a:p>
            <a:pPr algn="l"/>
            <a:r>
              <a:rPr lang="en-US" sz="4400" dirty="0" smtClean="0"/>
              <a:t>Inputs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839387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Mouse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16861" y="1449126"/>
            <a:ext cx="412463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mouseButton</a:t>
            </a:r>
            <a:endParaRPr lang="en-US" sz="2400" dirty="0"/>
          </a:p>
          <a:p>
            <a:r>
              <a:rPr lang="en-US" sz="2400" dirty="0" err="1"/>
              <a:t>mouseClicked</a:t>
            </a:r>
            <a:r>
              <a:rPr lang="en-US" sz="2400" dirty="0"/>
              <a:t>()</a:t>
            </a:r>
          </a:p>
          <a:p>
            <a:r>
              <a:rPr lang="en-US" sz="2400" dirty="0" err="1"/>
              <a:t>mouseDragged</a:t>
            </a:r>
            <a:r>
              <a:rPr lang="en-US" sz="2400" dirty="0"/>
              <a:t>()</a:t>
            </a:r>
          </a:p>
          <a:p>
            <a:r>
              <a:rPr lang="en-US" sz="2400" dirty="0" err="1"/>
              <a:t>mouseMoved</a:t>
            </a:r>
            <a:r>
              <a:rPr lang="en-US" sz="2400" dirty="0"/>
              <a:t>()</a:t>
            </a:r>
          </a:p>
          <a:p>
            <a:r>
              <a:rPr lang="en-US" sz="2400" dirty="0" err="1"/>
              <a:t>mousePressed</a:t>
            </a:r>
            <a:r>
              <a:rPr lang="en-US" sz="2400" dirty="0"/>
              <a:t>()</a:t>
            </a:r>
          </a:p>
          <a:p>
            <a:r>
              <a:rPr lang="en-US" sz="2400" dirty="0" err="1"/>
              <a:t>mousePressed</a:t>
            </a:r>
            <a:endParaRPr lang="en-US" sz="2400" dirty="0"/>
          </a:p>
          <a:p>
            <a:r>
              <a:rPr lang="en-US" sz="2400" dirty="0" err="1"/>
              <a:t>mouseReleased</a:t>
            </a:r>
            <a:r>
              <a:rPr lang="en-US" sz="2400" dirty="0"/>
              <a:t>()</a:t>
            </a:r>
          </a:p>
          <a:p>
            <a:r>
              <a:rPr lang="en-US" sz="2400" dirty="0" err="1"/>
              <a:t>mouseWheel</a:t>
            </a:r>
            <a:r>
              <a:rPr lang="en-US" sz="2400" dirty="0"/>
              <a:t>()</a:t>
            </a:r>
          </a:p>
          <a:p>
            <a:r>
              <a:rPr lang="en-US" sz="2400" dirty="0" err="1"/>
              <a:t>mouseX</a:t>
            </a:r>
            <a:endParaRPr lang="en-US" sz="2400" dirty="0"/>
          </a:p>
          <a:p>
            <a:r>
              <a:rPr lang="en-US" sz="2400" dirty="0" err="1"/>
              <a:t>mouseY</a:t>
            </a:r>
            <a:endParaRPr lang="en-US" sz="2400" dirty="0"/>
          </a:p>
          <a:p>
            <a:r>
              <a:rPr lang="en-US" sz="2400" dirty="0" err="1"/>
              <a:t>pmouseX</a:t>
            </a:r>
            <a:endParaRPr lang="en-US" sz="2400" dirty="0"/>
          </a:p>
          <a:p>
            <a:r>
              <a:rPr lang="en-US" sz="2400" dirty="0" err="1"/>
              <a:t>pmouseY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42766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Keyboard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16862" y="1449126"/>
            <a:ext cx="2686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key</a:t>
            </a:r>
            <a:endParaRPr lang="en-US" sz="2400" dirty="0"/>
          </a:p>
          <a:p>
            <a:r>
              <a:rPr lang="en-US" sz="2400" dirty="0" err="1"/>
              <a:t>keyCode</a:t>
            </a:r>
            <a:endParaRPr lang="en-US" sz="2400" dirty="0"/>
          </a:p>
          <a:p>
            <a:r>
              <a:rPr lang="en-US" sz="2400" dirty="0" err="1"/>
              <a:t>keyPressed</a:t>
            </a:r>
            <a:r>
              <a:rPr lang="en-US" sz="2400" dirty="0"/>
              <a:t>()</a:t>
            </a:r>
          </a:p>
          <a:p>
            <a:r>
              <a:rPr lang="en-US" sz="2400" dirty="0" err="1"/>
              <a:t>keyPressed</a:t>
            </a:r>
            <a:endParaRPr lang="en-US" sz="2400" dirty="0"/>
          </a:p>
          <a:p>
            <a:r>
              <a:rPr lang="en-US" sz="2400" dirty="0" err="1"/>
              <a:t>keyReleased</a:t>
            </a:r>
            <a:r>
              <a:rPr lang="en-US" sz="2400" dirty="0"/>
              <a:t>()</a:t>
            </a:r>
          </a:p>
          <a:p>
            <a:r>
              <a:rPr lang="en-US" sz="2400" dirty="0" err="1"/>
              <a:t>keyTyped</a:t>
            </a:r>
            <a:r>
              <a:rPr lang="en-US" sz="2400" dirty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2817912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3dprimitives.mov">
            <a:hlinkClick r:id="" action="ppaction://media"/>
            <a:hlinkHover r:id="" action="ppaction://ole?verb=0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954657" y="-564444"/>
            <a:ext cx="13195456" cy="742244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96694" y="3183071"/>
            <a:ext cx="2993897" cy="780902"/>
          </a:xfrm>
        </p:spPr>
        <p:txBody>
          <a:bodyPr>
            <a:normAutofit fontScale="92500"/>
          </a:bodyPr>
          <a:lstStyle/>
          <a:p>
            <a:pPr algn="l"/>
            <a:r>
              <a:rPr lang="en-US" sz="4400" dirty="0" smtClean="0"/>
              <a:t>3D primitives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839405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7-06 at 2.34.10 P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980" y="-246579"/>
            <a:ext cx="12583707" cy="710458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601" y="836139"/>
            <a:ext cx="5812889" cy="1138519"/>
          </a:xfrm>
        </p:spPr>
        <p:txBody>
          <a:bodyPr>
            <a:normAutofit/>
          </a:bodyPr>
          <a:lstStyle/>
          <a:p>
            <a:r>
              <a:rPr lang="en-US" sz="4400" dirty="0" smtClean="0"/>
              <a:t>And - Or</a:t>
            </a:r>
            <a:endParaRPr lang="en-US" sz="4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0" y="1917700"/>
            <a:ext cx="6096000" cy="3022600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35994054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7-22 at 9.17.29 P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67" y="649111"/>
            <a:ext cx="6829778" cy="51992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3D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22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trixstack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3348"/>
            <a:ext cx="9144000" cy="613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11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16861" y="1449126"/>
            <a:ext cx="412463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</a:t>
            </a:r>
            <a:r>
              <a:rPr lang="en-US" sz="2400" dirty="0" smtClean="0"/>
              <a:t>ox()</a:t>
            </a:r>
          </a:p>
          <a:p>
            <a:r>
              <a:rPr lang="en-US" sz="2400" dirty="0" smtClean="0"/>
              <a:t>sphere()</a:t>
            </a:r>
          </a:p>
          <a:p>
            <a:r>
              <a:rPr lang="en-US" sz="2400" dirty="0" err="1" smtClean="0"/>
              <a:t>beginShape</a:t>
            </a:r>
            <a:r>
              <a:rPr lang="en-US" sz="2400" dirty="0" smtClean="0"/>
              <a:t>()</a:t>
            </a:r>
          </a:p>
          <a:p>
            <a:r>
              <a:rPr lang="en-US" sz="2400" dirty="0" err="1" smtClean="0"/>
              <a:t>endShape</a:t>
            </a:r>
            <a:r>
              <a:rPr lang="en-US" sz="2400" dirty="0" smtClean="0"/>
              <a:t>()</a:t>
            </a:r>
          </a:p>
          <a:p>
            <a:r>
              <a:rPr lang="en-US" sz="2400" dirty="0" smtClean="0"/>
              <a:t>vertex()</a:t>
            </a:r>
          </a:p>
          <a:p>
            <a:r>
              <a:rPr lang="en-US" sz="2400" dirty="0" smtClean="0"/>
              <a:t>line()</a:t>
            </a:r>
          </a:p>
          <a:p>
            <a:r>
              <a:rPr lang="en-US" sz="2400" dirty="0" smtClean="0"/>
              <a:t>push/</a:t>
            </a:r>
            <a:r>
              <a:rPr lang="en-US" sz="2400" dirty="0" err="1" smtClean="0"/>
              <a:t>popMatrix</a:t>
            </a:r>
            <a:r>
              <a:rPr lang="en-US" sz="2400" dirty="0" smtClean="0"/>
              <a:t>…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64833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151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86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6769" y="382151"/>
            <a:ext cx="2452077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Other solids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0154" y="5234882"/>
            <a:ext cx="7931506" cy="10955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hlinkClick r:id="rId3"/>
              </a:rPr>
              <a:t>http://vormplus.be/blog/article/drawing-a-cylinder-with-</a:t>
            </a:r>
            <a:r>
              <a:rPr lang="en-US" sz="2400" dirty="0" smtClean="0">
                <a:hlinkClick r:id="rId3"/>
              </a:rPr>
              <a:t>processing</a:t>
            </a: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Picture 3" descr="Screen Shot 2014-07-22 at 9.22.32 PM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54" y="565190"/>
            <a:ext cx="5542661" cy="466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801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7-06 at 2.34.10 P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980" y="-246579"/>
            <a:ext cx="12583707" cy="710458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34656"/>
            <a:ext cx="6400800" cy="17526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If… else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518372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1365" y="382151"/>
            <a:ext cx="5946499" cy="1143000"/>
          </a:xfrm>
        </p:spPr>
        <p:txBody>
          <a:bodyPr/>
          <a:lstStyle/>
          <a:p>
            <a:r>
              <a:rPr lang="en-US" dirty="0" smtClean="0"/>
              <a:t>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60350" y="1659344"/>
            <a:ext cx="3709002" cy="3560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On a white piece of paper, sketch a flow diagram of your morning routine. Be as detailed as possible.</a:t>
            </a:r>
            <a:endParaRPr lang="en-US" sz="2400" dirty="0"/>
          </a:p>
        </p:txBody>
      </p:sp>
      <p:pic>
        <p:nvPicPr>
          <p:cNvPr id="5" name="Picture 4" descr="LAx6F2155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409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626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7-14 at 9.03.40 A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2641"/>
            <a:ext cx="9144000" cy="45638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6148445"/>
            <a:ext cx="4957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Image from </a:t>
            </a:r>
            <a:r>
              <a:rPr lang="en-US" sz="1600" dirty="0" err="1" smtClean="0"/>
              <a:t>Reas</a:t>
            </a:r>
            <a:r>
              <a:rPr lang="en-US" sz="1600" dirty="0" smtClean="0"/>
              <a:t> &amp; Fry: “Getting started with Processing”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50729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7-14 at 9.03.50 A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7751"/>
            <a:ext cx="9144000" cy="41071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6148445"/>
            <a:ext cx="4957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Image from </a:t>
            </a:r>
            <a:r>
              <a:rPr lang="en-US" sz="1600" dirty="0" err="1" smtClean="0"/>
              <a:t>Reas</a:t>
            </a:r>
            <a:r>
              <a:rPr lang="en-US" sz="1600" dirty="0" smtClean="0"/>
              <a:t> &amp; Fry: “Getting started with Processing”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48192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7-14 at 9.03.58 A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3076"/>
            <a:ext cx="9144000" cy="46835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6148445"/>
            <a:ext cx="4957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Image from </a:t>
            </a:r>
            <a:r>
              <a:rPr lang="en-US" sz="1600" dirty="0" err="1" smtClean="0"/>
              <a:t>Reas</a:t>
            </a:r>
            <a:r>
              <a:rPr lang="en-US" sz="1600" dirty="0" smtClean="0"/>
              <a:t> &amp; Fry: “Getting started with Processing”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50729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Relational Operators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211603"/>
              </p:ext>
            </p:extLst>
          </p:nvPr>
        </p:nvGraphicFramePr>
        <p:xfrm>
          <a:off x="2153361" y="1932940"/>
          <a:ext cx="5073054" cy="402321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238183"/>
                <a:gridCol w="3834871"/>
              </a:tblGrid>
              <a:tr h="748360"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&gt;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/>
                        <a:t>Greater than</a:t>
                      </a:r>
                      <a:endParaRPr lang="en-US" sz="2400" b="0" dirty="0"/>
                    </a:p>
                  </a:txBody>
                  <a:tcPr/>
                </a:tc>
              </a:tr>
              <a:tr h="65497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&lt;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Less than</a:t>
                      </a:r>
                      <a:endParaRPr lang="en-US" sz="2400" dirty="0"/>
                    </a:p>
                  </a:txBody>
                  <a:tcPr/>
                </a:tc>
              </a:tr>
              <a:tr h="65497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&gt;=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Greater than or equal to</a:t>
                      </a:r>
                      <a:endParaRPr lang="en-US" sz="2400" dirty="0"/>
                    </a:p>
                  </a:txBody>
                  <a:tcPr/>
                </a:tc>
              </a:tr>
              <a:tr h="65497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&lt;=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Less than or equal to</a:t>
                      </a:r>
                      <a:endParaRPr lang="en-US" sz="2400" dirty="0"/>
                    </a:p>
                  </a:txBody>
                  <a:tcPr/>
                </a:tc>
              </a:tr>
              <a:tr h="65497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==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Equality</a:t>
                      </a:r>
                      <a:endParaRPr lang="en-US" sz="2400" dirty="0"/>
                    </a:p>
                  </a:txBody>
                  <a:tcPr/>
                </a:tc>
              </a:tr>
              <a:tr h="65497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!=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Inequality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3446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 Black 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376FF"/>
      </a:hlink>
      <a:folHlink>
        <a:srgbClr val="E579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lacksneb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 Black 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376FF"/>
      </a:hlink>
      <a:folHlink>
        <a:srgbClr val="E579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 Black 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376FF"/>
      </a:hlink>
      <a:folHlink>
        <a:srgbClr val="E579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1729</TotalTime>
  <Words>500</Words>
  <Application>Microsoft Macintosh PowerPoint</Application>
  <PresentationFormat>On-screen Show (4:3)</PresentationFormat>
  <Paragraphs>159</Paragraphs>
  <Slides>34</Slides>
  <Notes>18</Notes>
  <HiddenSlides>0</HiddenSlides>
  <MMClips>1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 Black </vt:lpstr>
      <vt:lpstr>Default Design</vt:lpstr>
      <vt:lpstr>blacksneb</vt:lpstr>
      <vt:lpstr>1_ Black </vt:lpstr>
      <vt:lpstr>2_ Black </vt:lpstr>
      <vt:lpstr>Open Estudio Computer Graphics Programming </vt:lpstr>
      <vt:lpstr>Variables</vt:lpstr>
      <vt:lpstr>PowerPoint Presentation</vt:lpstr>
      <vt:lpstr>PowerPoint Presentation</vt:lpstr>
      <vt:lpstr>Systems</vt:lpstr>
      <vt:lpstr>PowerPoint Presentation</vt:lpstr>
      <vt:lpstr>PowerPoint Presentation</vt:lpstr>
      <vt:lpstr>PowerPoint Presentation</vt:lpstr>
      <vt:lpstr>Relational Operators</vt:lpstr>
      <vt:lpstr>Logical Operators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Raster Images</vt:lpstr>
      <vt:lpstr>Vector Images</vt:lpstr>
      <vt:lpstr>Color Systems in CG</vt:lpstr>
      <vt:lpstr>Pixels and values</vt:lpstr>
      <vt:lpstr>RGB</vt:lpstr>
      <vt:lpstr>HSV</vt:lpstr>
      <vt:lpstr>PowerPoint Presentation</vt:lpstr>
      <vt:lpstr>Mouse </vt:lpstr>
      <vt:lpstr>Keyboard</vt:lpstr>
      <vt:lpstr>PowerPoint Presentation</vt:lpstr>
      <vt:lpstr>3D </vt:lpstr>
      <vt:lpstr>PowerPoint Presentation</vt:lpstr>
      <vt:lpstr>3D</vt:lpstr>
      <vt:lpstr>PowerPoint Presentation</vt:lpstr>
      <vt:lpstr>Other solids</vt:lpstr>
    </vt:vector>
  </TitlesOfParts>
  <Company>Purdue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CGT 215 Computer Graphics Programming I</dc:title>
  <dc:creator>Esteban Garcia</dc:creator>
  <cp:lastModifiedBy>Esteban Garcia</cp:lastModifiedBy>
  <cp:revision>96</cp:revision>
  <dcterms:created xsi:type="dcterms:W3CDTF">2014-07-06T18:03:21Z</dcterms:created>
  <dcterms:modified xsi:type="dcterms:W3CDTF">2017-05-25T21:51:59Z</dcterms:modified>
</cp:coreProperties>
</file>